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layfair Display" charset="1" panose="00000500000000000000"/>
      <p:regular r:id="rId12"/>
    </p:embeddedFont>
    <p:embeddedFont>
      <p:font typeface="Playfair Display Bold" charset="1" panose="00000800000000000000"/>
      <p:regular r:id="rId13"/>
    </p:embeddedFont>
    <p:embeddedFont>
      <p:font typeface="Playfair Display Italics" charset="1" panose="00000500000000000000"/>
      <p:regular r:id="rId14"/>
    </p:embeddedFont>
    <p:embeddedFont>
      <p:font typeface="Playfair Display Bold Italics" charset="1" panose="00000800000000000000"/>
      <p:regular r:id="rId15"/>
    </p:embeddedFont>
    <p:embeddedFont>
      <p:font typeface="Playfair Display Heavy" charset="1" panose="00000A00000000000000"/>
      <p:regular r:id="rId16"/>
    </p:embeddedFont>
    <p:embeddedFont>
      <p:font typeface="Playfair Display Heavy Italics" charset="1" panose="00000A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TextBox 3" id="3"/>
          <p:cNvSpPr txBox="true"/>
          <p:nvPr/>
        </p:nvSpPr>
        <p:spPr>
          <a:xfrm rot="0">
            <a:off x="2551748" y="1193716"/>
            <a:ext cx="12098802" cy="5289045"/>
          </a:xfrm>
          <a:prstGeom prst="rect">
            <a:avLst/>
          </a:prstGeom>
        </p:spPr>
        <p:txBody>
          <a:bodyPr anchor="t" rtlCol="false" tIns="0" lIns="0" bIns="0" rIns="0">
            <a:spAutoFit/>
          </a:bodyPr>
          <a:lstStyle/>
          <a:p>
            <a:pPr algn="ctr">
              <a:lnSpc>
                <a:spcPts val="14089"/>
              </a:lnSpc>
              <a:spcBef>
                <a:spcPct val="0"/>
              </a:spcBef>
            </a:pPr>
            <a:r>
              <a:rPr lang="en-US" sz="10064">
                <a:solidFill>
                  <a:srgbClr val="FFFFFF"/>
                </a:solidFill>
                <a:latin typeface="Playfair Display Bold Italics"/>
              </a:rPr>
              <a:t>Patrón de Comportamiento Strategy</a:t>
            </a:r>
          </a:p>
        </p:txBody>
      </p:sp>
      <p:sp>
        <p:nvSpPr>
          <p:cNvPr name="Freeform 4" id="4"/>
          <p:cNvSpPr/>
          <p:nvPr/>
        </p:nvSpPr>
        <p:spPr>
          <a:xfrm flipH="false" flipV="false" rot="0">
            <a:off x="-14858" y="0"/>
            <a:ext cx="2566607" cy="4114800"/>
          </a:xfrm>
          <a:custGeom>
            <a:avLst/>
            <a:gdLst/>
            <a:ahLst/>
            <a:cxnLst/>
            <a:rect r="r" b="b" t="t" l="l"/>
            <a:pathLst>
              <a:path h="4114800" w="2566607">
                <a:moveTo>
                  <a:pt x="0" y="0"/>
                </a:moveTo>
                <a:lnTo>
                  <a:pt x="2566606" y="0"/>
                </a:lnTo>
                <a:lnTo>
                  <a:pt x="25666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58" y="6172200"/>
            <a:ext cx="2566607" cy="4114800"/>
          </a:xfrm>
          <a:custGeom>
            <a:avLst/>
            <a:gdLst/>
            <a:ahLst/>
            <a:cxnLst/>
            <a:rect r="r" b="b" t="t" l="l"/>
            <a:pathLst>
              <a:path h="4114800" w="2566607">
                <a:moveTo>
                  <a:pt x="0" y="0"/>
                </a:moveTo>
                <a:lnTo>
                  <a:pt x="2566606" y="0"/>
                </a:lnTo>
                <a:lnTo>
                  <a:pt x="25666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21394" y="6482760"/>
            <a:ext cx="2566607" cy="4114800"/>
          </a:xfrm>
          <a:custGeom>
            <a:avLst/>
            <a:gdLst/>
            <a:ahLst/>
            <a:cxnLst/>
            <a:rect r="r" b="b" t="t" l="l"/>
            <a:pathLst>
              <a:path h="4114800" w="2566607">
                <a:moveTo>
                  <a:pt x="0" y="0"/>
                </a:moveTo>
                <a:lnTo>
                  <a:pt x="2566606" y="0"/>
                </a:lnTo>
                <a:lnTo>
                  <a:pt x="25666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21394" y="0"/>
            <a:ext cx="2566607" cy="4114800"/>
          </a:xfrm>
          <a:custGeom>
            <a:avLst/>
            <a:gdLst/>
            <a:ahLst/>
            <a:cxnLst/>
            <a:rect r="r" b="b" t="t" l="l"/>
            <a:pathLst>
              <a:path h="4114800" w="2566607">
                <a:moveTo>
                  <a:pt x="0" y="0"/>
                </a:moveTo>
                <a:lnTo>
                  <a:pt x="2566606" y="0"/>
                </a:lnTo>
                <a:lnTo>
                  <a:pt x="25666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Freeform 3" id="3"/>
          <p:cNvSpPr/>
          <p:nvPr/>
        </p:nvSpPr>
        <p:spPr>
          <a:xfrm flipH="false" flipV="false" rot="0">
            <a:off x="5106353" y="1988906"/>
            <a:ext cx="7133093" cy="7269394"/>
          </a:xfrm>
          <a:custGeom>
            <a:avLst/>
            <a:gdLst/>
            <a:ahLst/>
            <a:cxnLst/>
            <a:rect r="r" b="b" t="t" l="l"/>
            <a:pathLst>
              <a:path h="7269394" w="7133093">
                <a:moveTo>
                  <a:pt x="0" y="0"/>
                </a:moveTo>
                <a:lnTo>
                  <a:pt x="7133092" y="0"/>
                </a:lnTo>
                <a:lnTo>
                  <a:pt x="7133092" y="7269394"/>
                </a:lnTo>
                <a:lnTo>
                  <a:pt x="0" y="7269394"/>
                </a:lnTo>
                <a:lnTo>
                  <a:pt x="0" y="0"/>
                </a:lnTo>
                <a:close/>
              </a:path>
            </a:pathLst>
          </a:custGeom>
          <a:blipFill>
            <a:blip r:embed="rId3"/>
            <a:stretch>
              <a:fillRect l="0" t="0" r="0" b="0"/>
            </a:stretch>
          </a:blipFill>
        </p:spPr>
      </p:sp>
      <p:sp>
        <p:nvSpPr>
          <p:cNvPr name="TextBox 4" id="4"/>
          <p:cNvSpPr txBox="true"/>
          <p:nvPr/>
        </p:nvSpPr>
        <p:spPr>
          <a:xfrm rot="0">
            <a:off x="0" y="1477835"/>
            <a:ext cx="17790737" cy="3347654"/>
          </a:xfrm>
          <a:prstGeom prst="rect">
            <a:avLst/>
          </a:prstGeom>
        </p:spPr>
        <p:txBody>
          <a:bodyPr anchor="t" rtlCol="false" tIns="0" lIns="0" bIns="0" rIns="0">
            <a:spAutoFit/>
          </a:bodyPr>
          <a:lstStyle/>
          <a:p>
            <a:pPr algn="ctr">
              <a:lnSpc>
                <a:spcPts val="4483"/>
              </a:lnSpc>
            </a:pPr>
            <a:r>
              <a:rPr lang="en-US" sz="3202">
                <a:solidFill>
                  <a:srgbClr val="FFFFFF"/>
                </a:solidFill>
                <a:latin typeface="Open Sans Bold"/>
              </a:rPr>
              <a:t>El patrón de diseño strategy permite establecer en tiempo de ejecución el rol de comportamiento de una clase. Stretagy se basa en el polimorfismo para implementar una serie de comportamientos que podrán ser intercambiados durante la ejecución del programa, logrando con esto que un objeto se pueda comportar de forma distinta según la estrategia establecida.</a:t>
            </a:r>
          </a:p>
          <a:p>
            <a:pPr algn="ctr">
              <a:lnSpc>
                <a:spcPts val="4483"/>
              </a:lnSpc>
            </a:pPr>
          </a:p>
        </p:txBody>
      </p:sp>
      <p:sp>
        <p:nvSpPr>
          <p:cNvPr name="TextBox 5" id="5"/>
          <p:cNvSpPr txBox="true"/>
          <p:nvPr/>
        </p:nvSpPr>
        <p:spPr>
          <a:xfrm rot="0">
            <a:off x="1028700" y="4758814"/>
            <a:ext cx="16002000" cy="4311223"/>
          </a:xfrm>
          <a:prstGeom prst="rect">
            <a:avLst/>
          </a:prstGeom>
        </p:spPr>
        <p:txBody>
          <a:bodyPr anchor="t" rtlCol="false" tIns="0" lIns="0" bIns="0" rIns="0">
            <a:spAutoFit/>
          </a:bodyPr>
          <a:lstStyle/>
          <a:p>
            <a:pPr algn="ctr">
              <a:lnSpc>
                <a:spcPts val="4923"/>
              </a:lnSpc>
            </a:pPr>
            <a:r>
              <a:rPr lang="en-US" sz="3516">
                <a:solidFill>
                  <a:srgbClr val="000000"/>
                </a:solidFill>
                <a:latin typeface="Open Sans Bold"/>
              </a:rPr>
              <a:t>¿</a:t>
            </a:r>
            <a:r>
              <a:rPr lang="en-US" sz="3516">
                <a:solidFill>
                  <a:srgbClr val="FFFFFF"/>
                </a:solidFill>
                <a:latin typeface="Open Sans Bold"/>
              </a:rPr>
              <a:t>Qué hace el patrón Strategy?</a:t>
            </a:r>
          </a:p>
          <a:p>
            <a:pPr algn="ctr">
              <a:lnSpc>
                <a:spcPts val="4923"/>
              </a:lnSpc>
            </a:pPr>
          </a:p>
          <a:p>
            <a:pPr algn="ctr">
              <a:lnSpc>
                <a:spcPts val="4923"/>
              </a:lnSpc>
            </a:pPr>
            <a:r>
              <a:rPr lang="en-US" sz="3516">
                <a:solidFill>
                  <a:srgbClr val="FFFFFF"/>
                </a:solidFill>
                <a:latin typeface="Open Sans Bold"/>
              </a:rPr>
              <a:t>El patrón Strategy te permite aislar el código, los datos internos y las dependencias de varios algoritmos, del resto del código. Los diversos clientes obtienen una interfaz simple para ejecutar los algoritmos y cambiarlos durante el tiempo de ejecución.</a:t>
            </a:r>
          </a:p>
          <a:p>
            <a:pPr algn="ctr">
              <a:lnSpc>
                <a:spcPts val="492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Freeform 3" id="3"/>
          <p:cNvSpPr/>
          <p:nvPr/>
        </p:nvSpPr>
        <p:spPr>
          <a:xfrm flipH="false" flipV="false" rot="0">
            <a:off x="16023545" y="7990975"/>
            <a:ext cx="2264455" cy="2296025"/>
          </a:xfrm>
          <a:custGeom>
            <a:avLst/>
            <a:gdLst/>
            <a:ahLst/>
            <a:cxnLst/>
            <a:rect r="r" b="b" t="t" l="l"/>
            <a:pathLst>
              <a:path h="2296025" w="2264455">
                <a:moveTo>
                  <a:pt x="0" y="0"/>
                </a:moveTo>
                <a:lnTo>
                  <a:pt x="2264455" y="0"/>
                </a:lnTo>
                <a:lnTo>
                  <a:pt x="2264455" y="2296025"/>
                </a:lnTo>
                <a:lnTo>
                  <a:pt x="0" y="2296025"/>
                </a:lnTo>
                <a:lnTo>
                  <a:pt x="0" y="0"/>
                </a:lnTo>
                <a:close/>
              </a:path>
            </a:pathLst>
          </a:custGeom>
          <a:blipFill>
            <a:blip r:embed="rId3"/>
            <a:stretch>
              <a:fillRect l="0" t="0" r="0" b="0"/>
            </a:stretch>
          </a:blipFill>
        </p:spPr>
      </p:sp>
      <p:sp>
        <p:nvSpPr>
          <p:cNvPr name="TextBox 4" id="4"/>
          <p:cNvSpPr txBox="true"/>
          <p:nvPr/>
        </p:nvSpPr>
        <p:spPr>
          <a:xfrm rot="0">
            <a:off x="0" y="3479835"/>
            <a:ext cx="17490656" cy="3482439"/>
          </a:xfrm>
          <a:prstGeom prst="rect">
            <a:avLst/>
          </a:prstGeom>
        </p:spPr>
        <p:txBody>
          <a:bodyPr anchor="t" rtlCol="false" tIns="0" lIns="0" bIns="0" rIns="0">
            <a:spAutoFit/>
          </a:bodyPr>
          <a:lstStyle/>
          <a:p>
            <a:pPr algn="ctr">
              <a:lnSpc>
                <a:spcPts val="3489"/>
              </a:lnSpc>
              <a:spcBef>
                <a:spcPct val="0"/>
              </a:spcBef>
            </a:pPr>
            <a:r>
              <a:rPr lang="en-US" sz="2492">
                <a:solidFill>
                  <a:srgbClr val="FFFFFF"/>
                </a:solidFill>
                <a:latin typeface="Open Sans Bold Italics"/>
              </a:rPr>
              <a:t>Ventajas: Permite cambiar el comportamiento de la clase de manera dinámica sin poner condiciones dentro de la clase contexto. Permite encapsular comportamiento para reutilizarlo y no repetir código. Permite modificar comportamiento sin tener que modificar las clases de contexto.</a:t>
            </a:r>
          </a:p>
          <a:p>
            <a:pPr algn="ctr">
              <a:lnSpc>
                <a:spcPts val="3489"/>
              </a:lnSpc>
              <a:spcBef>
                <a:spcPct val="0"/>
              </a:spcBef>
            </a:pPr>
          </a:p>
          <a:p>
            <a:pPr algn="ctr">
              <a:lnSpc>
                <a:spcPts val="3489"/>
              </a:lnSpc>
              <a:spcBef>
                <a:spcPct val="0"/>
              </a:spcBef>
            </a:pPr>
          </a:p>
          <a:p>
            <a:pPr algn="ctr">
              <a:lnSpc>
                <a:spcPts val="3489"/>
              </a:lnSpc>
              <a:spcBef>
                <a:spcPct val="0"/>
              </a:spcBef>
            </a:pPr>
            <a:r>
              <a:rPr lang="en-US" sz="2492">
                <a:solidFill>
                  <a:srgbClr val="FFFFFF"/>
                </a:solidFill>
                <a:latin typeface="Open Sans Bold Italics"/>
              </a:rPr>
              <a:t>Desventajas: La aplicación debe estar al tanto de todas las posibles estrategias para seleccionar la adecuada para cada situación. Todas las estrategias deben implementar la misma interfaz, esto hace que algunas estrategias tengan que implementar métodos que no necesitan para su comportamiento</a:t>
            </a:r>
          </a:p>
        </p:txBody>
      </p:sp>
      <p:sp>
        <p:nvSpPr>
          <p:cNvPr name="Freeform 5" id="5"/>
          <p:cNvSpPr/>
          <p:nvPr/>
        </p:nvSpPr>
        <p:spPr>
          <a:xfrm flipH="false" flipV="false" rot="0">
            <a:off x="0" y="0"/>
            <a:ext cx="2264455" cy="2296025"/>
          </a:xfrm>
          <a:custGeom>
            <a:avLst/>
            <a:gdLst/>
            <a:ahLst/>
            <a:cxnLst/>
            <a:rect r="r" b="b" t="t" l="l"/>
            <a:pathLst>
              <a:path h="2296025" w="2264455">
                <a:moveTo>
                  <a:pt x="0" y="0"/>
                </a:moveTo>
                <a:lnTo>
                  <a:pt x="2264455" y="0"/>
                </a:lnTo>
                <a:lnTo>
                  <a:pt x="2264455" y="2296025"/>
                </a:lnTo>
                <a:lnTo>
                  <a:pt x="0" y="2296025"/>
                </a:lnTo>
                <a:lnTo>
                  <a:pt x="0" y="0"/>
                </a:lnTo>
                <a:close/>
              </a:path>
            </a:pathLst>
          </a:custGeom>
          <a:blipFill>
            <a:blip r:embed="rId3"/>
            <a:stretch>
              <a:fillRect l="0" t="0" r="0" b="0"/>
            </a:stretch>
          </a:blipFill>
        </p:spPr>
      </p:sp>
      <p:sp>
        <p:nvSpPr>
          <p:cNvPr name="Freeform 6" id="6"/>
          <p:cNvSpPr/>
          <p:nvPr/>
        </p:nvSpPr>
        <p:spPr>
          <a:xfrm flipH="false" flipV="false" rot="0">
            <a:off x="0" y="7990975"/>
            <a:ext cx="2264455" cy="2296025"/>
          </a:xfrm>
          <a:custGeom>
            <a:avLst/>
            <a:gdLst/>
            <a:ahLst/>
            <a:cxnLst/>
            <a:rect r="r" b="b" t="t" l="l"/>
            <a:pathLst>
              <a:path h="2296025" w="2264455">
                <a:moveTo>
                  <a:pt x="0" y="0"/>
                </a:moveTo>
                <a:lnTo>
                  <a:pt x="2264455" y="0"/>
                </a:lnTo>
                <a:lnTo>
                  <a:pt x="2264455" y="2296025"/>
                </a:lnTo>
                <a:lnTo>
                  <a:pt x="0" y="2296025"/>
                </a:lnTo>
                <a:lnTo>
                  <a:pt x="0" y="0"/>
                </a:lnTo>
                <a:close/>
              </a:path>
            </a:pathLst>
          </a:custGeom>
          <a:blipFill>
            <a:blip r:embed="rId3"/>
            <a:stretch>
              <a:fillRect l="0" t="0" r="0" b="0"/>
            </a:stretch>
          </a:blipFill>
        </p:spPr>
      </p:sp>
      <p:sp>
        <p:nvSpPr>
          <p:cNvPr name="Freeform 7" id="7"/>
          <p:cNvSpPr/>
          <p:nvPr/>
        </p:nvSpPr>
        <p:spPr>
          <a:xfrm flipH="false" flipV="false" rot="0">
            <a:off x="16023545" y="0"/>
            <a:ext cx="2264455" cy="2296025"/>
          </a:xfrm>
          <a:custGeom>
            <a:avLst/>
            <a:gdLst/>
            <a:ahLst/>
            <a:cxnLst/>
            <a:rect r="r" b="b" t="t" l="l"/>
            <a:pathLst>
              <a:path h="2296025" w="2264455">
                <a:moveTo>
                  <a:pt x="0" y="0"/>
                </a:moveTo>
                <a:lnTo>
                  <a:pt x="2264455" y="0"/>
                </a:lnTo>
                <a:lnTo>
                  <a:pt x="2264455" y="2296025"/>
                </a:lnTo>
                <a:lnTo>
                  <a:pt x="0" y="2296025"/>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TextBox 3" id="3"/>
          <p:cNvSpPr txBox="true"/>
          <p:nvPr/>
        </p:nvSpPr>
        <p:spPr>
          <a:xfrm rot="0">
            <a:off x="1484858" y="885825"/>
            <a:ext cx="14518279" cy="1292508"/>
          </a:xfrm>
          <a:prstGeom prst="rect">
            <a:avLst/>
          </a:prstGeom>
        </p:spPr>
        <p:txBody>
          <a:bodyPr anchor="t" rtlCol="false" tIns="0" lIns="0" bIns="0" rIns="0">
            <a:spAutoFit/>
          </a:bodyPr>
          <a:lstStyle/>
          <a:p>
            <a:pPr algn="ctr">
              <a:lnSpc>
                <a:spcPts val="10613"/>
              </a:lnSpc>
            </a:pPr>
            <a:r>
              <a:rPr lang="en-US" sz="7581">
                <a:solidFill>
                  <a:srgbClr val="FFFFFF"/>
                </a:solidFill>
                <a:latin typeface="Open Sans Bold"/>
              </a:rPr>
              <a:t>Usa el patrón Strategy cuando</a:t>
            </a:r>
          </a:p>
        </p:txBody>
      </p:sp>
      <p:sp>
        <p:nvSpPr>
          <p:cNvPr name="TextBox 4" id="4"/>
          <p:cNvSpPr txBox="true"/>
          <p:nvPr/>
        </p:nvSpPr>
        <p:spPr>
          <a:xfrm rot="0">
            <a:off x="1484858" y="2903503"/>
            <a:ext cx="14518279"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1037948" y="3426743"/>
            <a:ext cx="14965189" cy="5033644"/>
          </a:xfrm>
          <a:prstGeom prst="rect">
            <a:avLst/>
          </a:prstGeom>
        </p:spPr>
        <p:txBody>
          <a:bodyPr anchor="t" rtlCol="false" tIns="0" lIns="0" bIns="0" rIns="0">
            <a:spAutoFit/>
          </a:bodyPr>
          <a:lstStyle/>
          <a:p>
            <a:pPr algn="just" marL="690890" indent="-345445" lvl="1">
              <a:lnSpc>
                <a:spcPts val="4480"/>
              </a:lnSpc>
              <a:buFont typeface="Arial"/>
              <a:buChar char="•"/>
            </a:pPr>
            <a:r>
              <a:rPr lang="en-US" sz="3200">
                <a:solidFill>
                  <a:srgbClr val="FFFFFF"/>
                </a:solidFill>
                <a:latin typeface="Open Sans Bold"/>
              </a:rPr>
              <a:t>Varias clases relacionadas sólo difieren en su comportamiento.</a:t>
            </a:r>
          </a:p>
          <a:p>
            <a:pPr algn="just">
              <a:lnSpc>
                <a:spcPts val="4480"/>
              </a:lnSpc>
            </a:pPr>
            <a:r>
              <a:rPr lang="en-US" sz="3200">
                <a:solidFill>
                  <a:srgbClr val="FFFFFF"/>
                </a:solidFill>
                <a:latin typeface="Open Sans Bold"/>
              </a:rPr>
              <a:t>Strategy permite configurar a una clase con uno de entre varios</a:t>
            </a:r>
          </a:p>
          <a:p>
            <a:pPr algn="just">
              <a:lnSpc>
                <a:spcPts val="4480"/>
              </a:lnSpc>
            </a:pPr>
            <a:r>
              <a:rPr lang="en-US" sz="3200">
                <a:solidFill>
                  <a:srgbClr val="FFFFFF"/>
                </a:solidFill>
                <a:latin typeface="Open Sans Bold"/>
              </a:rPr>
              <a:t>comportamientos</a:t>
            </a:r>
          </a:p>
          <a:p>
            <a:pPr algn="just">
              <a:lnSpc>
                <a:spcPts val="4480"/>
              </a:lnSpc>
            </a:pPr>
            <a:r>
              <a:rPr lang="en-US" sz="3200">
                <a:solidFill>
                  <a:srgbClr val="FFFFFF"/>
                </a:solidFill>
                <a:latin typeface="Open Sans Bold"/>
              </a:rPr>
              <a:t>2. Se necesiten variantes del mismo algoritmo, que se implementan</a:t>
            </a:r>
          </a:p>
          <a:p>
            <a:pPr algn="just">
              <a:lnSpc>
                <a:spcPts val="4480"/>
              </a:lnSpc>
            </a:pPr>
            <a:r>
              <a:rPr lang="en-US" sz="3200">
                <a:solidFill>
                  <a:srgbClr val="FFFFFF"/>
                </a:solidFill>
                <a:latin typeface="Open Sans Bold"/>
              </a:rPr>
              <a:t>como una jerarquía de clases</a:t>
            </a:r>
          </a:p>
          <a:p>
            <a:pPr algn="just">
              <a:lnSpc>
                <a:spcPts val="4480"/>
              </a:lnSpc>
            </a:pPr>
            <a:r>
              <a:rPr lang="en-US" sz="3200">
                <a:solidFill>
                  <a:srgbClr val="FFFFFF"/>
                </a:solidFill>
                <a:latin typeface="Open Sans Bold"/>
              </a:rPr>
              <a:t>3. Un algoritmo usa datos que los clientes no tienen por qué conocer</a:t>
            </a:r>
          </a:p>
          <a:p>
            <a:pPr algn="just">
              <a:lnSpc>
                <a:spcPts val="4480"/>
              </a:lnSpc>
            </a:pPr>
            <a:r>
              <a:rPr lang="en-US" sz="3200">
                <a:solidFill>
                  <a:srgbClr val="FFFFFF"/>
                </a:solidFill>
                <a:latin typeface="Open Sans Bold"/>
              </a:rPr>
              <a:t>(ej. estructuras de datos específicas del algoritmo)</a:t>
            </a:r>
          </a:p>
          <a:p>
            <a:pPr algn="just">
              <a:lnSpc>
                <a:spcPts val="4480"/>
              </a:lnSpc>
            </a:pPr>
            <a:r>
              <a:rPr lang="en-US" sz="3200">
                <a:solidFill>
                  <a:srgbClr val="FFFFFF"/>
                </a:solidFill>
                <a:latin typeface="Open Sans Bold"/>
              </a:rPr>
              <a:t> Una clase define muchos comportamientos que aparecen en</a:t>
            </a:r>
          </a:p>
          <a:p>
            <a:pPr algn="just">
              <a:lnSpc>
                <a:spcPts val="4480"/>
              </a:lnSpc>
            </a:pPr>
            <a:r>
              <a:rPr lang="en-US" sz="3200">
                <a:solidFill>
                  <a:srgbClr val="FFFFFF"/>
                </a:solidFill>
                <a:latin typeface="Open Sans Bold"/>
              </a:rPr>
              <a:t>4. sentencias condicionales → mover los relacionados a un strategy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Freeform 3" id="3"/>
          <p:cNvSpPr/>
          <p:nvPr/>
        </p:nvSpPr>
        <p:spPr>
          <a:xfrm flipH="false" flipV="false" rot="0">
            <a:off x="1958818" y="2573758"/>
            <a:ext cx="13717707" cy="6964252"/>
          </a:xfrm>
          <a:custGeom>
            <a:avLst/>
            <a:gdLst/>
            <a:ahLst/>
            <a:cxnLst/>
            <a:rect r="r" b="b" t="t" l="l"/>
            <a:pathLst>
              <a:path h="6964252" w="13717707">
                <a:moveTo>
                  <a:pt x="0" y="0"/>
                </a:moveTo>
                <a:lnTo>
                  <a:pt x="13717707" y="0"/>
                </a:lnTo>
                <a:lnTo>
                  <a:pt x="13717707" y="6964252"/>
                </a:lnTo>
                <a:lnTo>
                  <a:pt x="0" y="6964252"/>
                </a:lnTo>
                <a:lnTo>
                  <a:pt x="0" y="0"/>
                </a:lnTo>
                <a:close/>
              </a:path>
            </a:pathLst>
          </a:custGeom>
          <a:blipFill>
            <a:blip r:embed="rId3"/>
            <a:stretch>
              <a:fillRect l="-231" t="0" r="-231" b="-22"/>
            </a:stretch>
          </a:blipFill>
        </p:spPr>
      </p:sp>
      <p:sp>
        <p:nvSpPr>
          <p:cNvPr name="TextBox 4" id="4"/>
          <p:cNvSpPr txBox="true"/>
          <p:nvPr/>
        </p:nvSpPr>
        <p:spPr>
          <a:xfrm rot="0">
            <a:off x="7172205" y="1357962"/>
            <a:ext cx="2638276"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Bold"/>
              </a:rPr>
              <a:t>Ejemplo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Freeform 3" id="3"/>
          <p:cNvSpPr/>
          <p:nvPr/>
        </p:nvSpPr>
        <p:spPr>
          <a:xfrm flipH="false" flipV="false" rot="0">
            <a:off x="217552" y="1386626"/>
            <a:ext cx="17259300" cy="8140809"/>
          </a:xfrm>
          <a:custGeom>
            <a:avLst/>
            <a:gdLst/>
            <a:ahLst/>
            <a:cxnLst/>
            <a:rect r="r" b="b" t="t" l="l"/>
            <a:pathLst>
              <a:path h="8140809" w="17259300">
                <a:moveTo>
                  <a:pt x="0" y="0"/>
                </a:moveTo>
                <a:lnTo>
                  <a:pt x="17259300" y="0"/>
                </a:lnTo>
                <a:lnTo>
                  <a:pt x="17259300" y="8140809"/>
                </a:lnTo>
                <a:lnTo>
                  <a:pt x="0" y="8140809"/>
                </a:lnTo>
                <a:lnTo>
                  <a:pt x="0" y="0"/>
                </a:lnTo>
                <a:close/>
              </a:path>
            </a:pathLst>
          </a:custGeom>
          <a:blipFill>
            <a:blip r:embed="rId3"/>
            <a:stretch>
              <a:fillRect l="0" t="-856" r="-3227" b="-134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DAFtD4OJhYc</dc:identifier>
  <dcterms:modified xsi:type="dcterms:W3CDTF">2011-08-01T06:04:30Z</dcterms:modified>
  <cp:revision>1</cp:revision>
  <dc:title>Presentación lluvia de ideas, estilo profesional minimalista, blanco y negro</dc:title>
</cp:coreProperties>
</file>